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89" r:id="rId8"/>
    <p:sldId id="290" r:id="rId9"/>
    <p:sldId id="291" r:id="rId10"/>
    <p:sldId id="261" r:id="rId11"/>
    <p:sldId id="292" r:id="rId12"/>
    <p:sldId id="293" r:id="rId13"/>
    <p:sldId id="295" r:id="rId14"/>
    <p:sldId id="294" r:id="rId15"/>
    <p:sldId id="262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luch.ru/snos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txt.ru/antiplagi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2061409"/>
            <a:ext cx="8361229" cy="2098226"/>
          </a:xfrm>
        </p:spPr>
        <p:txBody>
          <a:bodyPr/>
          <a:lstStyle/>
          <a:p>
            <a:r>
              <a:rPr lang="ru-RU" sz="4400" b="1" dirty="0" smtClean="0"/>
              <a:t>Особенности написания и оформления публикаций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8076" y="522916"/>
            <a:ext cx="6831673" cy="645949"/>
          </a:xfrm>
        </p:spPr>
        <p:txBody>
          <a:bodyPr/>
          <a:lstStyle/>
          <a:p>
            <a:r>
              <a:rPr lang="ru-RU" dirty="0" smtClean="0"/>
              <a:t>КГА ПОУ «ГАСКК (МЦК)»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556" y="121990"/>
            <a:ext cx="13716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02482" y="5052178"/>
            <a:ext cx="6831673" cy="64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24 января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178914"/>
            <a:ext cx="11750722" cy="1485900"/>
          </a:xfrm>
        </p:spPr>
        <p:txBody>
          <a:bodyPr/>
          <a:lstStyle/>
          <a:p>
            <a:pPr algn="ctr"/>
            <a:r>
              <a:rPr lang="ru-RU" b="1" dirty="0" smtClean="0"/>
              <a:t>Помощники в оформлении списка литературы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2" y="921864"/>
            <a:ext cx="10904560" cy="532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Журнал «Молодой ученый»</a:t>
            </a:r>
            <a:r>
              <a:rPr lang="en-US" sz="2400" b="1" dirty="0"/>
              <a:t> </a:t>
            </a:r>
            <a:r>
              <a:rPr lang="en-US" sz="2400" b="1" dirty="0" smtClean="0"/>
              <a:t>(moluch.ru) </a:t>
            </a:r>
            <a:r>
              <a:rPr lang="ru-RU" sz="2400" b="1" dirty="0" smtClean="0"/>
              <a:t> -</a:t>
            </a:r>
            <a:r>
              <a:rPr lang="en-US" sz="2400" b="1" dirty="0" smtClean="0"/>
              <a:t>&gt; </a:t>
            </a:r>
            <a:r>
              <a:rPr lang="ru-RU" sz="2400" b="1" dirty="0" smtClean="0"/>
              <a:t>Раздел «Полезная информация» - </a:t>
            </a:r>
            <a:r>
              <a:rPr lang="en-US" sz="2400" b="1" dirty="0" smtClean="0"/>
              <a:t>&gt; </a:t>
            </a:r>
            <a:r>
              <a:rPr lang="ru-RU" sz="2400" b="1" dirty="0"/>
              <a:t> Варианты оформления списка литературы: стили и </a:t>
            </a:r>
            <a:r>
              <a:rPr lang="ru-RU" sz="2400" b="1" dirty="0" smtClean="0"/>
              <a:t>принципы</a:t>
            </a:r>
            <a:r>
              <a:rPr lang="en-US" sz="2400" b="1" dirty="0" smtClean="0"/>
              <a:t> </a:t>
            </a:r>
            <a:r>
              <a:rPr lang="en-US" sz="2400" b="1" dirty="0"/>
              <a:t>-&gt; </a:t>
            </a:r>
            <a:r>
              <a:rPr lang="ru-RU" sz="2400" b="1" dirty="0"/>
              <a:t>Онлайн-сервисы для авторов научных </a:t>
            </a:r>
            <a:r>
              <a:rPr lang="ru-RU" sz="2400" b="1" dirty="0" smtClean="0"/>
              <a:t>статей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или  </a:t>
            </a:r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://moluch.ru/snoska</a:t>
            </a:r>
            <a:r>
              <a:rPr lang="en-US" sz="2400" b="1" dirty="0" smtClean="0">
                <a:hlinkClick r:id="rId2"/>
              </a:rPr>
              <a:t>/</a:t>
            </a:r>
            <a:endParaRPr lang="en-US" sz="2400" b="1" dirty="0" smtClean="0"/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76" y="2070531"/>
            <a:ext cx="7467292" cy="43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85725"/>
            <a:ext cx="11501437" cy="1485900"/>
          </a:xfrm>
        </p:spPr>
        <p:txBody>
          <a:bodyPr/>
          <a:lstStyle/>
          <a:p>
            <a:pPr algn="ctr"/>
            <a:r>
              <a:rPr lang="ru-RU" b="1" dirty="0" smtClean="0"/>
              <a:t>Полезное на сайте журнала «Молодой ученый»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71575" y="842962"/>
            <a:ext cx="9601200" cy="3581400"/>
          </a:xfrm>
        </p:spPr>
        <p:txBody>
          <a:bodyPr>
            <a:noAutofit/>
          </a:bodyPr>
          <a:lstStyle/>
          <a:p>
            <a:r>
              <a:rPr lang="ru-RU" sz="2400" dirty="0"/>
              <a:t>Оформление библиографических </a:t>
            </a:r>
            <a:r>
              <a:rPr lang="ru-RU" sz="2400" dirty="0" smtClean="0"/>
              <a:t>ссылок</a:t>
            </a:r>
          </a:p>
          <a:p>
            <a:r>
              <a:rPr lang="ru-RU" sz="2400" dirty="0"/>
              <a:t>Калькулятор печатных, авторских и учетно-издательских </a:t>
            </a:r>
            <a:r>
              <a:rPr lang="ru-RU" sz="2400" dirty="0" smtClean="0"/>
              <a:t>листов</a:t>
            </a:r>
          </a:p>
          <a:p>
            <a:r>
              <a:rPr lang="ru-RU" sz="2400" dirty="0"/>
              <a:t>Автоматическое формирование ключевых </a:t>
            </a:r>
            <a:r>
              <a:rPr lang="ru-RU" sz="2400" dirty="0" smtClean="0"/>
              <a:t>слов</a:t>
            </a:r>
          </a:p>
          <a:p>
            <a:r>
              <a:rPr lang="ru-RU" sz="2400" dirty="0"/>
              <a:t>Онлайн-калькулятор стоимости издания </a:t>
            </a:r>
            <a:r>
              <a:rPr lang="ru-RU" sz="2400" dirty="0" smtClean="0"/>
              <a:t>книги</a:t>
            </a:r>
          </a:p>
          <a:p>
            <a:r>
              <a:rPr lang="ru-RU" sz="2400" dirty="0"/>
              <a:t>Сервис «Отзывы и рецензии</a:t>
            </a:r>
            <a:r>
              <a:rPr lang="ru-RU" sz="2400" dirty="0" smtClean="0"/>
              <a:t>»</a:t>
            </a:r>
          </a:p>
          <a:p>
            <a:r>
              <a:rPr lang="ru-RU" sz="2400" dirty="0"/>
              <a:t>Международные научные </a:t>
            </a:r>
            <a:r>
              <a:rPr lang="ru-RU" sz="2400" dirty="0" smtClean="0"/>
              <a:t>конференции </a:t>
            </a:r>
          </a:p>
          <a:p>
            <a:pPr algn="just"/>
            <a:r>
              <a:rPr lang="ru-RU" sz="2400" dirty="0"/>
              <a:t>Тематические научные </a:t>
            </a:r>
            <a:r>
              <a:rPr lang="ru-RU" sz="2400" dirty="0" smtClean="0"/>
              <a:t>журналы (</a:t>
            </a:r>
            <a:r>
              <a:rPr lang="ru-RU" sz="2400" b="1" dirty="0"/>
              <a:t>размещаются и индексируются на портале elibrary.ru, на данный момент не входят в РИНЦ</a:t>
            </a:r>
            <a:r>
              <a:rPr lang="ru-RU" sz="2400" dirty="0"/>
              <a:t>. Каждый автор </a:t>
            </a:r>
            <a:r>
              <a:rPr lang="ru-RU" sz="2400" b="1" dirty="0"/>
              <a:t>бесплатно</a:t>
            </a:r>
            <a:r>
              <a:rPr lang="ru-RU" sz="2400" dirty="0"/>
              <a:t> получает свидетельство о публикации (в печатном и электронном виде).</a:t>
            </a:r>
          </a:p>
        </p:txBody>
      </p:sp>
    </p:spTree>
    <p:extLst>
      <p:ext uri="{BB962C8B-B14F-4D97-AF65-F5344CB8AC3E}">
        <p14:creationId xmlns:p14="http://schemas.microsoft.com/office/powerpoint/2010/main" val="37697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85725"/>
            <a:ext cx="11501437" cy="1485900"/>
          </a:xfrm>
        </p:spPr>
        <p:txBody>
          <a:bodyPr/>
          <a:lstStyle/>
          <a:p>
            <a:pPr algn="ctr"/>
            <a:r>
              <a:rPr lang="ru-RU" b="1" dirty="0" smtClean="0"/>
              <a:t>Полезное на сайте журнала «Молодой ученый»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175" y="828675"/>
            <a:ext cx="8799120" cy="56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85725"/>
            <a:ext cx="11501437" cy="1485900"/>
          </a:xfrm>
        </p:spPr>
        <p:txBody>
          <a:bodyPr/>
          <a:lstStyle/>
          <a:p>
            <a:pPr algn="ctr"/>
            <a:r>
              <a:rPr lang="ru-RU" b="1" dirty="0" smtClean="0"/>
              <a:t>Сайт </a:t>
            </a:r>
            <a:r>
              <a:rPr lang="en-US" b="1" dirty="0" smtClean="0"/>
              <a:t>konferencii.ru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91" y="828675"/>
            <a:ext cx="7262759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64" y="2686050"/>
            <a:ext cx="8014431" cy="37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85725"/>
            <a:ext cx="11501437" cy="1485900"/>
          </a:xfrm>
        </p:spPr>
        <p:txBody>
          <a:bodyPr/>
          <a:lstStyle/>
          <a:p>
            <a:pPr algn="ctr"/>
            <a:r>
              <a:rPr lang="ru-RU" b="1" dirty="0"/>
              <a:t>Ж</a:t>
            </a:r>
            <a:r>
              <a:rPr lang="ru-RU" b="1" dirty="0" smtClean="0"/>
              <a:t>урнал «Наука и просвещение»</a:t>
            </a:r>
            <a:r>
              <a:rPr lang="en-US" b="1" dirty="0" smtClean="0"/>
              <a:t> </a:t>
            </a:r>
            <a:r>
              <a:rPr lang="en-US" b="1" dirty="0"/>
              <a:t>https://naukaip.ru/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995" y="1400175"/>
            <a:ext cx="9377396" cy="50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4606"/>
            <a:ext cx="9601200" cy="788158"/>
          </a:xfrm>
        </p:spPr>
        <p:txBody>
          <a:bodyPr/>
          <a:lstStyle/>
          <a:p>
            <a:pPr algn="ctr"/>
            <a:r>
              <a:rPr lang="ru-RU" b="1" dirty="0" smtClean="0"/>
              <a:t>Проверка на </a:t>
            </a:r>
            <a:r>
              <a:rPr lang="ru-RU" b="1" dirty="0" err="1" smtClean="0"/>
              <a:t>антиплагиат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55594"/>
            <a:ext cx="9601200" cy="4611806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61" y="1372495"/>
            <a:ext cx="8746614" cy="4378004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1171575" y="84296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Сайт </a:t>
            </a:r>
            <a:r>
              <a:rPr lang="en-US" sz="2400" dirty="0">
                <a:hlinkClick r:id="rId3"/>
              </a:rPr>
              <a:t>https://text.ru/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6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4606"/>
            <a:ext cx="9601200" cy="788158"/>
          </a:xfrm>
        </p:spPr>
        <p:txBody>
          <a:bodyPr/>
          <a:lstStyle/>
          <a:p>
            <a:pPr algn="ctr"/>
            <a:r>
              <a:rPr lang="ru-RU" b="1" dirty="0" smtClean="0"/>
              <a:t>Проверка на </a:t>
            </a:r>
            <a:r>
              <a:rPr lang="ru-RU" b="1" dirty="0" err="1" smtClean="0"/>
              <a:t>антиплагиат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32764"/>
            <a:ext cx="9601200" cy="4611806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371600" y="989889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Сайт </a:t>
            </a:r>
            <a:r>
              <a:rPr lang="en-US" sz="2400" dirty="0">
                <a:hlinkClick r:id="rId2"/>
              </a:rPr>
              <a:t>https://www.etxt.ru/antiplagiat/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75350"/>
            <a:ext cx="6836402" cy="3482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451" y="2643188"/>
            <a:ext cx="7595864" cy="38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4606"/>
            <a:ext cx="9601200" cy="788158"/>
          </a:xfrm>
        </p:spPr>
        <p:txBody>
          <a:bodyPr/>
          <a:lstStyle/>
          <a:p>
            <a:pPr algn="ctr"/>
            <a:r>
              <a:rPr lang="ru-RU" b="1" dirty="0" smtClean="0"/>
              <a:t>Проверка на </a:t>
            </a:r>
            <a:r>
              <a:rPr lang="ru-RU" b="1" dirty="0" err="1" smtClean="0"/>
              <a:t>антиплагиат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32764"/>
            <a:ext cx="9601200" cy="4611806"/>
          </a:xfrm>
        </p:spPr>
        <p:txBody>
          <a:bodyPr/>
          <a:lstStyle/>
          <a:p>
            <a:r>
              <a:rPr lang="ru-RU" b="1" dirty="0" smtClean="0"/>
              <a:t>ВАК – 70-90% уникальности</a:t>
            </a:r>
          </a:p>
          <a:p>
            <a:r>
              <a:rPr lang="ru-RU" b="1" dirty="0" smtClean="0"/>
              <a:t>Более 8 стр. статью лучше не писать во избежание </a:t>
            </a:r>
            <a:r>
              <a:rPr lang="ru-RU" b="1" dirty="0" err="1" smtClean="0"/>
              <a:t>самоплагиата</a:t>
            </a:r>
            <a:endParaRPr lang="ru-RU" b="1" dirty="0" smtClean="0"/>
          </a:p>
          <a:p>
            <a:r>
              <a:rPr lang="ru-RU" b="1" dirty="0" smtClean="0"/>
              <a:t>Писать статью лучше обтекаемо, более абстрактно</a:t>
            </a:r>
            <a:endParaRPr lang="ru-RU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371600" y="1132764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4606"/>
            <a:ext cx="9601200" cy="788158"/>
          </a:xfrm>
        </p:spPr>
        <p:txBody>
          <a:bodyPr/>
          <a:lstStyle/>
          <a:p>
            <a:pPr algn="ctr"/>
            <a:r>
              <a:rPr lang="ru-RU" b="1" dirty="0" smtClean="0"/>
              <a:t>Основные ошибки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32764"/>
            <a:ext cx="9601200" cy="51680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 статье описана </a:t>
            </a:r>
            <a:r>
              <a:rPr lang="ru-RU" sz="2400" dirty="0" err="1" smtClean="0"/>
              <a:t>псевдопроблема</a:t>
            </a:r>
            <a:r>
              <a:rPr lang="ru-RU" sz="2400" dirty="0" smtClean="0"/>
              <a:t>, не доказана ее актуальность</a:t>
            </a:r>
          </a:p>
          <a:p>
            <a:r>
              <a:rPr lang="ru-RU" sz="2400" dirty="0" smtClean="0"/>
              <a:t>Неправильно сформулирована тема (не соответствует содержимому либо указана более широкая (общая) тема)</a:t>
            </a:r>
          </a:p>
          <a:p>
            <a:r>
              <a:rPr lang="ru-RU" sz="2400" dirty="0" smtClean="0"/>
              <a:t>Нет связи между блоками и отсутствуют выводы</a:t>
            </a:r>
          </a:p>
          <a:p>
            <a:r>
              <a:rPr lang="ru-RU" sz="2400" dirty="0" smtClean="0"/>
              <a:t>Должно быть не более 10 источников (пишут по мере встречаемости в статье, но должны быть по алфавиту)</a:t>
            </a:r>
          </a:p>
          <a:p>
            <a:r>
              <a:rPr lang="ru-RU" sz="2400" dirty="0" smtClean="0"/>
              <a:t>Статьи насыщены и перегружены деепричастными и причастными оборотами</a:t>
            </a:r>
          </a:p>
          <a:p>
            <a:r>
              <a:rPr lang="ru-RU" sz="2400" dirty="0" smtClean="0"/>
              <a:t>Орфографические и стилистические ошибки</a:t>
            </a:r>
          </a:p>
          <a:p>
            <a:r>
              <a:rPr lang="ru-RU" sz="2400" dirty="0" smtClean="0"/>
              <a:t>Использование «Я» в статьях</a:t>
            </a:r>
          </a:p>
          <a:p>
            <a:r>
              <a:rPr lang="ru-RU" sz="2400" dirty="0" smtClean="0"/>
              <a:t>Используются фамилии, но должна быть анонимность</a:t>
            </a:r>
          </a:p>
          <a:p>
            <a:r>
              <a:rPr lang="ru-RU" sz="2400" dirty="0" smtClean="0"/>
              <a:t>Используется устная речь, а не ссылки или цитирование публикаций</a:t>
            </a:r>
          </a:p>
          <a:p>
            <a:r>
              <a:rPr lang="ru-RU" sz="2400" dirty="0" smtClean="0"/>
              <a:t>Отсутствие систематизации и классификации (нет абзацев, списков)</a:t>
            </a:r>
          </a:p>
          <a:p>
            <a:endParaRPr lang="ru-RU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371600" y="1132764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257175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/>
              <a:t>Направления статей для педагогов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475" y="1257300"/>
            <a:ext cx="9601200" cy="3581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Ситуация 1. Воспитательный процесс</a:t>
            </a:r>
          </a:p>
          <a:p>
            <a:r>
              <a:rPr lang="ru-RU" sz="2400" dirty="0" smtClean="0"/>
              <a:t>Ситуация 2. Психологические особенности когнитивных процессов обучающихся</a:t>
            </a:r>
          </a:p>
          <a:p>
            <a:r>
              <a:rPr lang="ru-RU" sz="2400" dirty="0" smtClean="0"/>
              <a:t>Ситуация 3. Методология образовательного процесса </a:t>
            </a:r>
          </a:p>
          <a:p>
            <a:r>
              <a:rPr lang="ru-RU" sz="2400" dirty="0" smtClean="0"/>
              <a:t>Ситуация 4. Осознание профессиональной деятельности (трудоустройство, профориентация)</a:t>
            </a:r>
          </a:p>
          <a:p>
            <a:r>
              <a:rPr lang="ru-RU" sz="2400" dirty="0" smtClean="0"/>
              <a:t>Ситуация 5. Межличностное взаимодействие (конфликтность, агрессия, суицидальные риски, микроклимат коллектива)</a:t>
            </a:r>
          </a:p>
          <a:p>
            <a:r>
              <a:rPr lang="ru-RU" sz="2400" dirty="0" smtClean="0"/>
              <a:t>Ситуация 6. Самосовершенствование, саморазвитие (преодоление стрессов, успешность, формирование компетенций)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61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/>
              <a:t>Кому может быть интересна и полезна статья?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555" y="1828800"/>
            <a:ext cx="9601200" cy="3581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Педагоги;</a:t>
            </a:r>
          </a:p>
          <a:p>
            <a:r>
              <a:rPr lang="ru-RU" sz="2400" dirty="0" smtClean="0"/>
              <a:t>Родители;</a:t>
            </a:r>
          </a:p>
          <a:p>
            <a:r>
              <a:rPr lang="ru-RU" sz="2400" dirty="0" smtClean="0"/>
              <a:t>Студенты</a:t>
            </a:r>
          </a:p>
          <a:p>
            <a:r>
              <a:rPr lang="ru-RU" sz="2400" dirty="0" smtClean="0"/>
              <a:t>Органы исполнительной власти, работодатели</a:t>
            </a:r>
          </a:p>
          <a:p>
            <a:r>
              <a:rPr lang="ru-RU" sz="2400" dirty="0" smtClean="0"/>
              <a:t>Общественность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4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7" y="0"/>
            <a:ext cx="9601200" cy="897340"/>
          </a:xfrm>
        </p:spPr>
        <p:txBody>
          <a:bodyPr/>
          <a:lstStyle/>
          <a:p>
            <a:pPr algn="ctr"/>
            <a:r>
              <a:rPr lang="ru-RU" b="1" dirty="0" smtClean="0"/>
              <a:t>Структура научной статьи «под ключ»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301979"/>
              </p:ext>
            </p:extLst>
          </p:nvPr>
        </p:nvGraphicFramePr>
        <p:xfrm>
          <a:off x="814388" y="594360"/>
          <a:ext cx="10972799" cy="598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1959"/>
                <a:gridCol w="1789878"/>
                <a:gridCol w="4086225"/>
                <a:gridCol w="3614737"/>
              </a:tblGrid>
              <a:tr h="4724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1) Название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2) Введение</a:t>
                      </a:r>
                      <a:endParaRPr lang="ru-RU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3) Результаты исследования</a:t>
                      </a:r>
                      <a:endParaRPr lang="ru-RU" sz="28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официальн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неофициальн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Ключевые слова </a:t>
                      </a:r>
                      <a:r>
                        <a:rPr lang="ru-RU" sz="1800" dirty="0" smtClean="0"/>
                        <a:t>(5-12)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Актуальность проблемы </a:t>
                      </a:r>
                      <a:r>
                        <a:rPr lang="ru-RU" sz="1800" dirty="0" smtClean="0"/>
                        <a:t>(нормативные акты, статистика, ФГОС,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авторит</a:t>
                      </a:r>
                      <a:r>
                        <a:rPr lang="ru-RU" sz="1800" baseline="0" dirty="0" smtClean="0"/>
                        <a:t>. </a:t>
                      </a:r>
                      <a:r>
                        <a:rPr lang="ru-RU" sz="1800" baseline="0" dirty="0" err="1" smtClean="0"/>
                        <a:t>деят</a:t>
                      </a:r>
                      <a:r>
                        <a:rPr lang="ru-RU" sz="1800" baseline="0" dirty="0" smtClean="0"/>
                        <a:t>-ли)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Инструментарий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1800" baseline="0" dirty="0" smtClean="0"/>
                        <a:t>(</a:t>
                      </a:r>
                      <a:r>
                        <a:rPr lang="ru-RU" sz="2000" baseline="0" dirty="0" smtClean="0"/>
                        <a:t>методики </a:t>
                      </a:r>
                      <a:r>
                        <a:rPr lang="ru-RU" sz="2000" baseline="0" dirty="0" err="1" smtClean="0"/>
                        <a:t>измер</a:t>
                      </a:r>
                      <a:r>
                        <a:rPr lang="ru-RU" sz="2000" baseline="0" dirty="0" smtClean="0"/>
                        <a:t>-й, методология </a:t>
                      </a:r>
                      <a:r>
                        <a:rPr lang="ru-RU" sz="2000" baseline="0" dirty="0" err="1" smtClean="0"/>
                        <a:t>практ</a:t>
                      </a:r>
                      <a:r>
                        <a:rPr lang="ru-RU" sz="2000" baseline="0" dirty="0" smtClean="0"/>
                        <a:t>. и </a:t>
                      </a:r>
                      <a:r>
                        <a:rPr lang="ru-RU" sz="2000" baseline="0" dirty="0" err="1" smtClean="0"/>
                        <a:t>теор</a:t>
                      </a:r>
                      <a:r>
                        <a:rPr lang="ru-RU" sz="2000" baseline="0" dirty="0" smtClean="0"/>
                        <a:t>. (методы познания))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Аннотация </a:t>
                      </a:r>
                      <a:r>
                        <a:rPr lang="ru-RU" sz="1800" dirty="0" smtClean="0"/>
                        <a:t>(1,5 абзаца)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Проблема </a:t>
                      </a:r>
                      <a:r>
                        <a:rPr lang="ru-RU" sz="1800" dirty="0" smtClean="0"/>
                        <a:t>(1 абзац)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/>
                        <a:t>Непосредственно результаты исследования:</a:t>
                      </a:r>
                      <a:endParaRPr lang="ru-RU" sz="2400" b="1" u="sng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Результат (выводы) 2 абзаца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 и задачи </a:t>
                      </a:r>
                      <a:r>
                        <a:rPr lang="ru-RU" sz="1800" dirty="0" smtClean="0"/>
                        <a:t>(1абзац)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Выводы: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000" baseline="0" dirty="0" smtClean="0"/>
                        <a:t>схемы, диаграммы, таблицы с </a:t>
                      </a:r>
                      <a:r>
                        <a:rPr lang="ru-RU" sz="2000" baseline="0" dirty="0" err="1" smtClean="0"/>
                        <a:t>иллюстр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План действий</a:t>
                      </a:r>
                      <a:r>
                        <a:rPr lang="ru-RU" sz="2400" baseline="0" dirty="0" smtClean="0"/>
                        <a:t> (содержание)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/>
                        <a:t>Основная часть:</a:t>
                      </a:r>
                    </a:p>
                    <a:p>
                      <a:r>
                        <a:rPr lang="ru-RU" sz="2400" dirty="0" smtClean="0"/>
                        <a:t>1) Разбор терминов в названии </a:t>
                      </a:r>
                      <a:r>
                        <a:rPr lang="ru-RU" sz="1800" dirty="0" smtClean="0"/>
                        <a:t>(сноски </a:t>
                      </a:r>
                      <a:r>
                        <a:rPr lang="en-US" sz="1800" dirty="0" smtClean="0"/>
                        <a:t>[])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Общие выводы: </a:t>
                      </a:r>
                      <a:r>
                        <a:rPr lang="ru-RU" sz="2000" dirty="0" smtClean="0"/>
                        <a:t>по задачам, из промеж. выводов (таким образом…)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Список литературы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Степень разработанности темы </a:t>
                      </a:r>
                      <a:r>
                        <a:rPr lang="ru-RU" sz="1800" baseline="0" dirty="0" smtClean="0"/>
                        <a:t>(авторы с расшифровкой, чем занимались) – 1 стр.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Перспективы продолжения работы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9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1902"/>
            <a:ext cx="9601200" cy="7199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Где узнать, что написано по данной теме?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91821"/>
            <a:ext cx="9601200" cy="50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Киберленинка</a:t>
            </a:r>
            <a:r>
              <a:rPr lang="ru-RU" sz="2400" dirty="0" smtClean="0"/>
              <a:t> – </a:t>
            </a:r>
            <a:r>
              <a:rPr lang="en-US" sz="2400" u="sng" dirty="0" smtClean="0"/>
              <a:t>cyberleninka.ru</a:t>
            </a:r>
          </a:p>
          <a:p>
            <a:pPr marL="0" indent="0">
              <a:buNone/>
            </a:pPr>
            <a:endParaRPr lang="ru-RU" sz="2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24" y="1883529"/>
            <a:ext cx="7272502" cy="47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1902"/>
            <a:ext cx="9601200" cy="7199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Где узнать, что написано по данной теме?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03430"/>
            <a:ext cx="9601200" cy="50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Киберленинка</a:t>
            </a:r>
            <a:r>
              <a:rPr lang="ru-RU" sz="2400" dirty="0" smtClean="0"/>
              <a:t> – </a:t>
            </a:r>
            <a:r>
              <a:rPr lang="en-US" sz="2400" u="sng" dirty="0" smtClean="0"/>
              <a:t>cyberleninka.ru</a:t>
            </a:r>
          </a:p>
          <a:p>
            <a:pPr marL="0" indent="0">
              <a:buNone/>
            </a:pPr>
            <a:endParaRPr lang="ru-RU" sz="24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4" y="1513303"/>
            <a:ext cx="5094187" cy="4316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165" y="2023176"/>
            <a:ext cx="6224060" cy="34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1902"/>
            <a:ext cx="9601200" cy="7199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Где узнать, что написано по данной теме?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03430"/>
            <a:ext cx="9601200" cy="50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Киберленинка</a:t>
            </a:r>
            <a:r>
              <a:rPr lang="ru-RU" sz="2400" dirty="0" smtClean="0"/>
              <a:t> – </a:t>
            </a:r>
            <a:r>
              <a:rPr lang="en-US" sz="2400" u="sng" dirty="0" smtClean="0"/>
              <a:t>cyberleninka.ru</a:t>
            </a:r>
          </a:p>
          <a:p>
            <a:pPr marL="0" indent="0">
              <a:buNone/>
            </a:pPr>
            <a:endParaRPr lang="ru-RU" sz="24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0137" y="1513303"/>
            <a:ext cx="101441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ЗАЯВКА НА ВЫДАЧУ DOI</a:t>
            </a:r>
          </a:p>
          <a:p>
            <a:r>
              <a:rPr lang="ru-RU" sz="2000" dirty="0"/>
              <a:t>Отметьте статьи для которых необходимо выдать DOI. Стоимость одного идентификатора 100 руб.</a:t>
            </a:r>
          </a:p>
          <a:p>
            <a:r>
              <a:rPr lang="ru-RU" sz="2000" dirty="0" smtClean="0"/>
              <a:t>DOI </a:t>
            </a:r>
            <a:r>
              <a:rPr lang="ru-RU" sz="2000" dirty="0"/>
              <a:t>(</a:t>
            </a:r>
            <a:r>
              <a:rPr lang="ru-RU" sz="2000" dirty="0" err="1"/>
              <a:t>Digital</a:t>
            </a:r>
            <a:r>
              <a:rPr lang="ru-RU" sz="2000" dirty="0"/>
              <a:t> </a:t>
            </a:r>
            <a:r>
              <a:rPr lang="ru-RU" sz="2000" dirty="0" err="1"/>
              <a:t>object</a:t>
            </a:r>
            <a:r>
              <a:rPr lang="ru-RU" sz="2000" dirty="0"/>
              <a:t> </a:t>
            </a:r>
            <a:r>
              <a:rPr lang="ru-RU" sz="2000" dirty="0" err="1"/>
              <a:t>identifier</a:t>
            </a:r>
            <a:r>
              <a:rPr lang="ru-RU" sz="2000" dirty="0"/>
              <a:t>) — это цифровой идентификатор объекта, международный стандарт, принятый ведущими издательствами и широко используемый для обмена научными результатами между исследователями по всему миру. В России для аббревиатуры DOI стандартизована расшифровка «дискретный идентификатор объекта» и установлен ГОСТ Р ИСО 26324-2015, 2019.</a:t>
            </a:r>
          </a:p>
          <a:p>
            <a:r>
              <a:rPr lang="ru-RU" sz="2000" dirty="0" smtClean="0"/>
              <a:t>Присвоив </a:t>
            </a:r>
            <a:r>
              <a:rPr lang="ru-RU" sz="2000" dirty="0"/>
              <a:t>DOI своим статьям вы получите:</a:t>
            </a:r>
          </a:p>
          <a:p>
            <a:r>
              <a:rPr lang="ru-RU" sz="2000" dirty="0"/>
              <a:t>возможность включить их в международные базы данных </a:t>
            </a:r>
            <a:r>
              <a:rPr lang="ru-RU" sz="2000" dirty="0" err="1"/>
              <a:t>Web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Science</a:t>
            </a:r>
            <a:r>
              <a:rPr lang="ru-RU" sz="2000" dirty="0"/>
              <a:t> и </a:t>
            </a:r>
            <a:r>
              <a:rPr lang="ru-RU" sz="2000" dirty="0" err="1"/>
              <a:t>Scopus</a:t>
            </a:r>
            <a:r>
              <a:rPr lang="ru-RU" sz="2000" dirty="0"/>
              <a:t>,</a:t>
            </a:r>
          </a:p>
          <a:p>
            <a:r>
              <a:rPr lang="ru-RU" sz="2000" dirty="0"/>
              <a:t>🚀 повышение их охвата и цитируемости,</a:t>
            </a:r>
          </a:p>
          <a:p>
            <a:r>
              <a:rPr lang="ru-RU" sz="2000" dirty="0"/>
              <a:t>постоянные указатели на них и надежное хранение в 4-ом открытом научном архиве мира.</a:t>
            </a:r>
          </a:p>
        </p:txBody>
      </p:sp>
    </p:spTree>
    <p:extLst>
      <p:ext uri="{BB962C8B-B14F-4D97-AF65-F5344CB8AC3E}">
        <p14:creationId xmlns:p14="http://schemas.microsoft.com/office/powerpoint/2010/main" val="1827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1902"/>
            <a:ext cx="9601200" cy="71991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Киберленинка</a:t>
            </a:r>
            <a:r>
              <a:rPr lang="en-US" b="1" dirty="0" smtClean="0"/>
              <a:t> – </a:t>
            </a:r>
            <a:r>
              <a:rPr lang="ru-RU" b="1" dirty="0" smtClean="0"/>
              <a:t>цитирование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0137" y="1513303"/>
            <a:ext cx="1014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6" y="1133571"/>
            <a:ext cx="7029449" cy="44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1902"/>
            <a:ext cx="9601200" cy="71991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Киберленинка</a:t>
            </a:r>
            <a:r>
              <a:rPr lang="en-US" b="1" dirty="0"/>
              <a:t> – </a:t>
            </a:r>
            <a:r>
              <a:rPr lang="ru-RU" b="1" dirty="0" smtClean="0"/>
              <a:t>читать статью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0137" y="1513303"/>
            <a:ext cx="1014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276" y="1091821"/>
            <a:ext cx="5047845" cy="51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421</TotalTime>
  <Words>653</Words>
  <Application>Microsoft Office PowerPoint</Application>
  <PresentationFormat>Произвольный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Crop</vt:lpstr>
      <vt:lpstr>Особенности написания и оформления публикаций</vt:lpstr>
      <vt:lpstr>Направления статей для педагогов</vt:lpstr>
      <vt:lpstr>Кому может быть интересна и полезна статья?</vt:lpstr>
      <vt:lpstr>Структура научной статьи «под ключ»</vt:lpstr>
      <vt:lpstr>Где узнать, что написано по данной теме?</vt:lpstr>
      <vt:lpstr>Где узнать, что написано по данной теме?</vt:lpstr>
      <vt:lpstr>Где узнать, что написано по данной теме?</vt:lpstr>
      <vt:lpstr>Киберленинка – цитирование</vt:lpstr>
      <vt:lpstr>Киберленинка – читать статью</vt:lpstr>
      <vt:lpstr>Помощники в оформлении списка литературы </vt:lpstr>
      <vt:lpstr>Полезное на сайте журнала «Молодой ученый»</vt:lpstr>
      <vt:lpstr>Полезное на сайте журнала «Молодой ученый»</vt:lpstr>
      <vt:lpstr>Сайт konferencii.ru</vt:lpstr>
      <vt:lpstr>Журнал «Наука и просвещение» https://naukaip.ru/</vt:lpstr>
      <vt:lpstr>Проверка на антиплагиат </vt:lpstr>
      <vt:lpstr>Проверка на антиплагиат </vt:lpstr>
      <vt:lpstr>Проверка на антиплагиат </vt:lpstr>
      <vt:lpstr>Основные ошибки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Отдельные аспекты цифровизации в профессиональном образовании</dc:title>
  <dc:creator>Мария Александровна</dc:creator>
  <cp:lastModifiedBy>Даренских Анна Николаевна</cp:lastModifiedBy>
  <cp:revision>44</cp:revision>
  <dcterms:created xsi:type="dcterms:W3CDTF">2018-11-21T14:19:48Z</dcterms:created>
  <dcterms:modified xsi:type="dcterms:W3CDTF">2020-02-01T02:30:03Z</dcterms:modified>
</cp:coreProperties>
</file>